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Montserrat Classic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Classic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6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www.hseprof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seprof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eprof.com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seprof.com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seprof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hseprof.com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642">
            <a:off x="7784125" y="1710392"/>
            <a:ext cx="10443683" cy="8487866"/>
          </a:xfrm>
          <a:custGeom>
            <a:avLst/>
            <a:gdLst/>
            <a:ahLst/>
            <a:cxnLst/>
            <a:rect l="l" t="t" r="r" b="b"/>
            <a:pathLst>
              <a:path w="10443683" h="8487866">
                <a:moveTo>
                  <a:pt x="0" y="0"/>
                </a:moveTo>
                <a:lnTo>
                  <a:pt x="10443682" y="0"/>
                </a:lnTo>
                <a:lnTo>
                  <a:pt x="10443682" y="8487866"/>
                </a:lnTo>
                <a:lnTo>
                  <a:pt x="0" y="8487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8441" y="9258300"/>
            <a:ext cx="9727319" cy="3106962"/>
          </a:xfrm>
          <a:custGeom>
            <a:avLst/>
            <a:gdLst/>
            <a:ahLst/>
            <a:cxnLst/>
            <a:rect l="l" t="t" r="r" b="b"/>
            <a:pathLst>
              <a:path w="9727319" h="3106962">
                <a:moveTo>
                  <a:pt x="0" y="0"/>
                </a:moveTo>
                <a:lnTo>
                  <a:pt x="9727318" y="0"/>
                </a:lnTo>
                <a:lnTo>
                  <a:pt x="9727318" y="3106962"/>
                </a:lnTo>
                <a:lnTo>
                  <a:pt x="0" y="310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6493" y="1583776"/>
            <a:ext cx="7250368" cy="6703802"/>
          </a:xfrm>
          <a:custGeom>
            <a:avLst/>
            <a:gdLst/>
            <a:ahLst/>
            <a:cxnLst/>
            <a:rect l="l" t="t" r="r" b="b"/>
            <a:pathLst>
              <a:path w="7250368" h="6703802">
                <a:moveTo>
                  <a:pt x="0" y="0"/>
                </a:moveTo>
                <a:lnTo>
                  <a:pt x="7250368" y="0"/>
                </a:lnTo>
                <a:lnTo>
                  <a:pt x="7250368" y="6703802"/>
                </a:lnTo>
                <a:lnTo>
                  <a:pt x="0" y="6703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1301" y="3247914"/>
            <a:ext cx="10232174" cy="167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8"/>
              </a:lnSpc>
            </a:pPr>
            <a:r>
              <a:rPr lang="en-US" sz="7200">
                <a:solidFill>
                  <a:srgbClr val="004AAD"/>
                </a:solidFill>
                <a:latin typeface="Montserrat Classic Bold"/>
              </a:rPr>
              <a:t>Working at Heights</a:t>
            </a:r>
          </a:p>
          <a:p>
            <a:pPr>
              <a:lnSpc>
                <a:spcPts val="5790"/>
              </a:lnSpc>
            </a:pPr>
            <a:endParaRPr lang="en-US" sz="7200">
              <a:solidFill>
                <a:srgbClr val="004AAD"/>
              </a:solidFill>
              <a:latin typeface="Montserrat Class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1301" y="4329318"/>
            <a:ext cx="8234279" cy="96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8"/>
              </a:lnSpc>
            </a:pPr>
            <a:r>
              <a:rPr lang="en-US" sz="7200">
                <a:solidFill>
                  <a:srgbClr val="2BB4D4"/>
                </a:solidFill>
                <a:latin typeface="Montserrat Classic Bold"/>
              </a:rPr>
              <a:t>HSE Presentation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4162" y="1078950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u="sng">
                <a:solidFill>
                  <a:srgbClr val="004AAD"/>
                </a:solidFill>
                <a:latin typeface="Montserrat Classic Bold Italics"/>
                <a:hlinkClick r:id="rId7" tooltip="https://www.hseprof.com"/>
              </a:rPr>
              <a:t>www.hseprof.com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65406" y="3282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7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009273" y="214555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14381" y="1817346"/>
            <a:ext cx="8105933" cy="7701700"/>
          </a:xfrm>
          <a:custGeom>
            <a:avLst/>
            <a:gdLst/>
            <a:ahLst/>
            <a:cxnLst/>
            <a:rect l="l" t="t" r="r" b="b"/>
            <a:pathLst>
              <a:path w="8105933" h="7701700">
                <a:moveTo>
                  <a:pt x="0" y="0"/>
                </a:moveTo>
                <a:lnTo>
                  <a:pt x="8105932" y="0"/>
                </a:lnTo>
                <a:lnTo>
                  <a:pt x="8105932" y="7701700"/>
                </a:lnTo>
                <a:lnTo>
                  <a:pt x="0" y="770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32366" y="228361"/>
            <a:ext cx="8685848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from Heights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65406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5457" y="2862605"/>
            <a:ext cx="8656610" cy="399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7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   </a:t>
            </a:r>
            <a:r>
              <a:rPr lang="en-US" sz="3459">
                <a:solidFill>
                  <a:srgbClr val="004AAD"/>
                </a:solidFill>
                <a:latin typeface="Montserrat Classic Bold"/>
              </a:rPr>
              <a:t>Guardrail:</a:t>
            </a:r>
          </a:p>
          <a:p>
            <a:pPr algn="just">
              <a:lnSpc>
                <a:spcPts val="4567"/>
              </a:lnSpc>
            </a:pPr>
            <a:endParaRPr lang="en-US" sz="3459">
              <a:solidFill>
                <a:srgbClr val="004AAD"/>
              </a:solidFill>
              <a:latin typeface="Montserrat Classic Bold"/>
            </a:endParaRPr>
          </a:p>
          <a:p>
            <a:pPr marL="747013" lvl="1" indent="-373507" algn="just">
              <a:lnSpc>
                <a:spcPts val="4567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The minimum height of the top rail above floor level should be 1100mm. This ensures the average person’s center of gravity.</a:t>
            </a:r>
          </a:p>
          <a:p>
            <a:pPr algn="just">
              <a:lnSpc>
                <a:spcPts val="4567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009273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19603" y="1598586"/>
            <a:ext cx="7093287" cy="7920460"/>
          </a:xfrm>
          <a:custGeom>
            <a:avLst/>
            <a:gdLst/>
            <a:ahLst/>
            <a:cxnLst/>
            <a:rect l="l" t="t" r="r" b="b"/>
            <a:pathLst>
              <a:path w="7093287" h="7920460">
                <a:moveTo>
                  <a:pt x="0" y="0"/>
                </a:moveTo>
                <a:lnTo>
                  <a:pt x="7093287" y="0"/>
                </a:lnTo>
                <a:lnTo>
                  <a:pt x="7093287" y="7920460"/>
                </a:lnTo>
                <a:lnTo>
                  <a:pt x="0" y="792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Guardrail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308" y="964718"/>
            <a:ext cx="9981296" cy="877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Temporary guardrail: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For maintenance or access purpose a fencing may be required to remove. A temporary guard rail is required to erect around the area . e.g. removing deck gratings, floor boards.</a:t>
            </a:r>
          </a:p>
          <a:p>
            <a:pPr algn="just">
              <a:lnSpc>
                <a:spcPts val="7023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Ensure that the temporary guardrails also must meet the safety standards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009273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1314" y="1497256"/>
            <a:ext cx="9981296" cy="700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Temporary flooring: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To make hole safe it can be covered by steel plates or wooden planks to get suitable strength and support.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The fixed support must not be easily removable.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TRIP HAZARD signboard must be posted. </a:t>
            </a:r>
          </a:p>
          <a:p>
            <a:pPr algn="just">
              <a:lnSpc>
                <a:spcPts val="7023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222754" y="1879053"/>
            <a:ext cx="7065246" cy="7863830"/>
          </a:xfrm>
          <a:custGeom>
            <a:avLst/>
            <a:gdLst/>
            <a:ahLst/>
            <a:cxnLst/>
            <a:rect l="l" t="t" r="r" b="b"/>
            <a:pathLst>
              <a:path w="7065246" h="7863830">
                <a:moveTo>
                  <a:pt x="0" y="0"/>
                </a:moveTo>
                <a:lnTo>
                  <a:pt x="7065246" y="0"/>
                </a:lnTo>
                <a:lnTo>
                  <a:pt x="7065246" y="7863830"/>
                </a:lnTo>
                <a:lnTo>
                  <a:pt x="0" y="7863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Temporary Flooring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38283" y="2345706"/>
            <a:ext cx="6232838" cy="6912594"/>
          </a:xfrm>
          <a:custGeom>
            <a:avLst/>
            <a:gdLst/>
            <a:ahLst/>
            <a:cxnLst/>
            <a:rect l="l" t="t" r="r" b="b"/>
            <a:pathLst>
              <a:path w="6232838" h="6912594">
                <a:moveTo>
                  <a:pt x="0" y="0"/>
                </a:moveTo>
                <a:lnTo>
                  <a:pt x="6232838" y="0"/>
                </a:lnTo>
                <a:lnTo>
                  <a:pt x="6232838" y="6912594"/>
                </a:lnTo>
                <a:lnTo>
                  <a:pt x="0" y="691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5759">
            <a:off x="7009273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012" y="740880"/>
            <a:ext cx="12162505" cy="700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Fall arresters: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The place where the temporary guard rails cannot be erected, use safety harness or fall arresters.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Before use the equipment inspect thoroughly. 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Make sure that the fall arrester is not shock loaded.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arrester of the safety line must anchored on a suitable point. </a:t>
            </a:r>
          </a:p>
          <a:p>
            <a:pPr algn="just">
              <a:lnSpc>
                <a:spcPts val="7023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 Protection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1471" y="2416248"/>
            <a:ext cx="6698788" cy="5454504"/>
          </a:xfrm>
          <a:custGeom>
            <a:avLst/>
            <a:gdLst/>
            <a:ahLst/>
            <a:cxnLst/>
            <a:rect l="l" t="t" r="r" b="b"/>
            <a:pathLst>
              <a:path w="6698788" h="5454504">
                <a:moveTo>
                  <a:pt x="0" y="0"/>
                </a:moveTo>
                <a:lnTo>
                  <a:pt x="6698788" y="0"/>
                </a:lnTo>
                <a:lnTo>
                  <a:pt x="6698788" y="5454504"/>
                </a:lnTo>
                <a:lnTo>
                  <a:pt x="0" y="5454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3627" y="2130498"/>
            <a:ext cx="10444849" cy="434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Fall arresters: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The harness must be worn correctly and the safety line must not become trip hazard.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Suitable anchor points shall be used </a:t>
            </a:r>
          </a:p>
          <a:p>
            <a:pPr algn="just">
              <a:lnSpc>
                <a:spcPts val="7023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 Protection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32255" y="1681838"/>
            <a:ext cx="7597219" cy="7576462"/>
          </a:xfrm>
          <a:custGeom>
            <a:avLst/>
            <a:gdLst/>
            <a:ahLst/>
            <a:cxnLst/>
            <a:rect l="l" t="t" r="r" b="b"/>
            <a:pathLst>
              <a:path w="7597219" h="7576462">
                <a:moveTo>
                  <a:pt x="0" y="0"/>
                </a:moveTo>
                <a:lnTo>
                  <a:pt x="7597219" y="0"/>
                </a:lnTo>
                <a:lnTo>
                  <a:pt x="7597219" y="7576462"/>
                </a:lnTo>
                <a:lnTo>
                  <a:pt x="0" y="7576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3627" y="2130498"/>
            <a:ext cx="10444849" cy="434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Ladder cage: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Always grip the rungs as opposed to the strings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Always close the gate or replace the safety chain when finished.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Ladder Cage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125196" y="236677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2" tooltip="https://www.hseprof.com"/>
              </a:rPr>
              <a:t>DOWNLOAD HSE DOCS FROM HSEPROF.COM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58291" y="406223"/>
            <a:ext cx="5093720" cy="46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7"/>
              </a:lnSpc>
            </a:pPr>
            <a:r>
              <a:rPr lang="en-US" sz="3457">
                <a:solidFill>
                  <a:srgbClr val="004AAD"/>
                </a:solidFill>
                <a:latin typeface="Montserrat Classic Bold"/>
              </a:rPr>
              <a:t>Use of Ladder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7832" y="1656976"/>
            <a:ext cx="16931468" cy="571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29"/>
              </a:lnSpc>
            </a:pPr>
            <a:r>
              <a:rPr lang="en-US" sz="3457">
                <a:solidFill>
                  <a:srgbClr val="004AAD"/>
                </a:solidFill>
                <a:latin typeface="Montserrat Classic Bold"/>
              </a:rPr>
              <a:t>Use of portable ladders:</a:t>
            </a:r>
          </a:p>
          <a:p>
            <a:pPr>
              <a:lnSpc>
                <a:spcPts val="4529"/>
              </a:lnSpc>
            </a:pPr>
            <a:endParaRPr lang="en-US" sz="3457">
              <a:solidFill>
                <a:srgbClr val="004AAD"/>
              </a:solidFill>
              <a:latin typeface="Montserrat Classic Bold"/>
            </a:endParaRP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Choose the correct ladder according to the nature of work.</a:t>
            </a: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Wooden ladder to be used when working with any electrical apparatus or electrical supply.</a:t>
            </a: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The ladder height must be extended 1m above workplace.</a:t>
            </a: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The second person must support the ladder until it is properly secured. </a:t>
            </a: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When climbing or descending always grip the horizontal rungs.</a:t>
            </a:r>
          </a:p>
          <a:p>
            <a:pPr marL="746550" lvl="1" indent="-373275">
              <a:lnSpc>
                <a:spcPts val="4529"/>
              </a:lnSpc>
              <a:buFont typeface="Arial"/>
              <a:buChar char="•"/>
            </a:pPr>
            <a:r>
              <a:rPr lang="en-US" sz="3457">
                <a:solidFill>
                  <a:srgbClr val="004AAD"/>
                </a:solidFill>
                <a:latin typeface="Montserrat Classic"/>
              </a:rPr>
              <a:t>Never try to overreach, come down and reposition the ladder closer to the work site.</a:t>
            </a:r>
          </a:p>
        </p:txBody>
      </p:sp>
      <p:sp>
        <p:nvSpPr>
          <p:cNvPr id="6" name="Freeform 6"/>
          <p:cNvSpPr/>
          <p:nvPr/>
        </p:nvSpPr>
        <p:spPr>
          <a:xfrm rot="-1625759">
            <a:off x="7052123" y="1165465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5986199" y="2157060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9067" y="1289446"/>
            <a:ext cx="5683124" cy="8229600"/>
          </a:xfrm>
          <a:custGeom>
            <a:avLst/>
            <a:gdLst/>
            <a:ahLst/>
            <a:cxnLst/>
            <a:rect l="l" t="t" r="r" b="b"/>
            <a:pathLst>
              <a:path w="5683124" h="8229600">
                <a:moveTo>
                  <a:pt x="0" y="0"/>
                </a:moveTo>
                <a:lnTo>
                  <a:pt x="5683123" y="0"/>
                </a:lnTo>
                <a:lnTo>
                  <a:pt x="5683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77169" y="1271121"/>
            <a:ext cx="9499477" cy="7987179"/>
          </a:xfrm>
          <a:custGeom>
            <a:avLst/>
            <a:gdLst/>
            <a:ahLst/>
            <a:cxnLst/>
            <a:rect l="l" t="t" r="r" b="b"/>
            <a:pathLst>
              <a:path w="9499477" h="7987179">
                <a:moveTo>
                  <a:pt x="0" y="0"/>
                </a:moveTo>
                <a:lnTo>
                  <a:pt x="9499477" y="0"/>
                </a:lnTo>
                <a:lnTo>
                  <a:pt x="9499477" y="7987179"/>
                </a:lnTo>
                <a:lnTo>
                  <a:pt x="0" y="7987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Use of Ladder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6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8659" y="1589645"/>
            <a:ext cx="3216740" cy="7841482"/>
          </a:xfrm>
          <a:custGeom>
            <a:avLst/>
            <a:gdLst/>
            <a:ahLst/>
            <a:cxnLst/>
            <a:rect l="l" t="t" r="r" b="b"/>
            <a:pathLst>
              <a:path w="3216740" h="7841482">
                <a:moveTo>
                  <a:pt x="0" y="0"/>
                </a:moveTo>
                <a:lnTo>
                  <a:pt x="3216740" y="0"/>
                </a:lnTo>
                <a:lnTo>
                  <a:pt x="3216740" y="7841482"/>
                </a:lnTo>
                <a:lnTo>
                  <a:pt x="0" y="784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21738" y="1935299"/>
            <a:ext cx="3299794" cy="7495828"/>
          </a:xfrm>
          <a:custGeom>
            <a:avLst/>
            <a:gdLst/>
            <a:ahLst/>
            <a:cxnLst/>
            <a:rect l="l" t="t" r="r" b="b"/>
            <a:pathLst>
              <a:path w="3299794" h="7495828">
                <a:moveTo>
                  <a:pt x="0" y="0"/>
                </a:moveTo>
                <a:lnTo>
                  <a:pt x="3299794" y="0"/>
                </a:lnTo>
                <a:lnTo>
                  <a:pt x="3299794" y="7495828"/>
                </a:lnTo>
                <a:lnTo>
                  <a:pt x="0" y="7495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9012" y="1303895"/>
            <a:ext cx="10444849" cy="700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23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Scaffolding Access: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use an incomplete or uncertified scaffold.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make unauthorized alterations.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climb up on the guard/handrails to gain extra height.</a:t>
            </a:r>
          </a:p>
          <a:p>
            <a:pPr marL="747013" lvl="1" indent="-373507" algn="just">
              <a:lnSpc>
                <a:spcPts val="7023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drop or throw things down from scaffolding.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Scaffolding Tag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6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16909" y="1402723"/>
            <a:ext cx="5609649" cy="8116322"/>
          </a:xfrm>
          <a:custGeom>
            <a:avLst/>
            <a:gdLst/>
            <a:ahLst/>
            <a:cxnLst/>
            <a:rect l="l" t="t" r="r" b="b"/>
            <a:pathLst>
              <a:path w="5609649" h="8116322">
                <a:moveTo>
                  <a:pt x="0" y="0"/>
                </a:moveTo>
                <a:lnTo>
                  <a:pt x="5609649" y="0"/>
                </a:lnTo>
                <a:lnTo>
                  <a:pt x="5609649" y="8116323"/>
                </a:lnTo>
                <a:lnTo>
                  <a:pt x="0" y="811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012" y="1183648"/>
            <a:ext cx="12876336" cy="793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66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Mobile working platforms: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Do not place outriggers over drains or similar which may collapse.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Ensure there are no exhausts or fume extractors in close proximity to where the cage will be working.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Check that overhead conditions will not endanger the operator.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Check whether weather conditions are suitable.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attempt to move the unit with the personnel aloft in the cage.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Mobile Working Platform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16271" y="1591000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82857" y="1511483"/>
            <a:ext cx="6126525" cy="7516842"/>
          </a:xfrm>
          <a:custGeom>
            <a:avLst/>
            <a:gdLst/>
            <a:ahLst/>
            <a:cxnLst/>
            <a:rect l="l" t="t" r="r" b="b"/>
            <a:pathLst>
              <a:path w="6126525" h="7516842">
                <a:moveTo>
                  <a:pt x="0" y="0"/>
                </a:moveTo>
                <a:lnTo>
                  <a:pt x="6126525" y="0"/>
                </a:lnTo>
                <a:lnTo>
                  <a:pt x="6126525" y="7516842"/>
                </a:lnTo>
                <a:lnTo>
                  <a:pt x="0" y="751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95" b="-419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9777" y="8747337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94024" y="397999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3339" y="1821133"/>
            <a:ext cx="10240048" cy="487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"/>
              </a:rPr>
              <a:t>Falls are the leading cause of death in the construction industry.</a:t>
            </a:r>
          </a:p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"/>
              </a:rPr>
              <a:t>Most fatalities occur when employees fall from open-sided floors and through floor openings.</a:t>
            </a:r>
          </a:p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"/>
              </a:rPr>
              <a:t>Falls from as little as 1.2 to 1.8 meters can cause serious lost-time accidents and sometimes death.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1608" y="737036"/>
            <a:ext cx="8201250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Falls in Construction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8308" y="3392063"/>
            <a:ext cx="8633392" cy="233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66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Makeshift platforms:</a:t>
            </a:r>
          </a:p>
          <a:p>
            <a:pPr marL="747013" lvl="1" indent="-373507" algn="just">
              <a:lnSpc>
                <a:spcPts val="6366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use a makeshift work platform to reach a height. </a:t>
            </a:r>
          </a:p>
        </p:txBody>
      </p:sp>
      <p:sp>
        <p:nvSpPr>
          <p:cNvPr id="4" name="Freeform 4"/>
          <p:cNvSpPr/>
          <p:nvPr/>
        </p:nvSpPr>
        <p:spPr>
          <a:xfrm>
            <a:off x="11130138" y="2175765"/>
            <a:ext cx="6650395" cy="6412227"/>
          </a:xfrm>
          <a:custGeom>
            <a:avLst/>
            <a:gdLst/>
            <a:ahLst/>
            <a:cxnLst/>
            <a:rect l="l" t="t" r="r" b="b"/>
            <a:pathLst>
              <a:path w="6650395" h="6412227">
                <a:moveTo>
                  <a:pt x="0" y="0"/>
                </a:moveTo>
                <a:lnTo>
                  <a:pt x="6650396" y="0"/>
                </a:lnTo>
                <a:lnTo>
                  <a:pt x="6650396" y="6412227"/>
                </a:lnTo>
                <a:lnTo>
                  <a:pt x="0" y="6412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Mobile Working Platform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03510" y="1726278"/>
            <a:ext cx="6284490" cy="7792767"/>
          </a:xfrm>
          <a:custGeom>
            <a:avLst/>
            <a:gdLst/>
            <a:ahLst/>
            <a:cxnLst/>
            <a:rect l="l" t="t" r="r" b="b"/>
            <a:pathLst>
              <a:path w="6284490" h="7792767">
                <a:moveTo>
                  <a:pt x="0" y="0"/>
                </a:moveTo>
                <a:lnTo>
                  <a:pt x="6284490" y="0"/>
                </a:lnTo>
                <a:lnTo>
                  <a:pt x="6284490" y="7792768"/>
                </a:lnTo>
                <a:lnTo>
                  <a:pt x="0" y="7792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8308" y="1009650"/>
            <a:ext cx="10973262" cy="853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5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Personnel Man basket</a:t>
            </a:r>
          </a:p>
          <a:p>
            <a:pPr marL="747013" lvl="1" indent="-373507" algn="just">
              <a:lnSpc>
                <a:spcPts val="4255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 minimum height from the floor of the platform to the top handrail to prevent them from toppling over or falling out.</a:t>
            </a:r>
          </a:p>
          <a:p>
            <a:pPr algn="just">
              <a:lnSpc>
                <a:spcPts val="4255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  <a:p>
            <a:pPr marL="747013" lvl="1" indent="-373507" algn="just">
              <a:lnSpc>
                <a:spcPts val="4255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If open sided a maximum vertical distance between the handrail and immediate rail to prevent falling through between them</a:t>
            </a:r>
          </a:p>
          <a:p>
            <a:pPr algn="just">
              <a:lnSpc>
                <a:spcPts val="4255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  <a:p>
            <a:pPr marL="747013" lvl="1" indent="-373507" algn="just">
              <a:lnSpc>
                <a:spcPts val="4255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If open-sided a kickboard or toe board to be provided. </a:t>
            </a:r>
          </a:p>
          <a:p>
            <a:pPr algn="just">
              <a:lnSpc>
                <a:spcPts val="4255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  <a:p>
            <a:pPr marL="747013" lvl="1" indent="-373507" algn="just">
              <a:lnSpc>
                <a:spcPts val="4255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Personnel working in the basket shall wear full-body harnesses with safety lines attached to the basket or to the hook block or headache ball.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Personnel Man basket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4464" y="1525932"/>
            <a:ext cx="10973262" cy="605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Securing tools and materials 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materials must be removed or secured at the end of the work.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attention is required on round or cylindrical equipment.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and hot slag needs to be contained.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materials are to be used to protect the job done below.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261482" y="1649757"/>
            <a:ext cx="5374247" cy="7278507"/>
          </a:xfrm>
          <a:custGeom>
            <a:avLst/>
            <a:gdLst/>
            <a:ahLst/>
            <a:cxnLst/>
            <a:rect l="l" t="t" r="r" b="b"/>
            <a:pathLst>
              <a:path w="5374247" h="7278507">
                <a:moveTo>
                  <a:pt x="0" y="0"/>
                </a:moveTo>
                <a:lnTo>
                  <a:pt x="5374246" y="0"/>
                </a:lnTo>
                <a:lnTo>
                  <a:pt x="5374246" y="7278508"/>
                </a:lnTo>
                <a:lnTo>
                  <a:pt x="0" y="727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4464" y="1525932"/>
            <a:ext cx="10973262" cy="673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   Falling objects: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 Bold"/>
            </a:endParaRP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Reduce the risk of personnel injury by: </a:t>
            </a:r>
          </a:p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&gt; Wear appropriate PPE.</a:t>
            </a:r>
          </a:p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&gt; Should have awareness of the dangers of falling or dropped objects.</a:t>
            </a:r>
          </a:p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&gt; Always be extra alert should personnel work overhead.</a:t>
            </a:r>
          </a:p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&gt; Obey any signs and warnings.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925656" y="1433407"/>
            <a:ext cx="6129719" cy="7420186"/>
          </a:xfrm>
          <a:custGeom>
            <a:avLst/>
            <a:gdLst/>
            <a:ahLst/>
            <a:cxnLst/>
            <a:rect l="l" t="t" r="r" b="b"/>
            <a:pathLst>
              <a:path w="6129719" h="7420186">
                <a:moveTo>
                  <a:pt x="0" y="0"/>
                </a:moveTo>
                <a:lnTo>
                  <a:pt x="6129719" y="0"/>
                </a:lnTo>
                <a:lnTo>
                  <a:pt x="6129719" y="7420186"/>
                </a:lnTo>
                <a:lnTo>
                  <a:pt x="0" y="7420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3699" y="2388999"/>
            <a:ext cx="10014051" cy="402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   </a:t>
            </a:r>
            <a:r>
              <a:rPr lang="en-US" sz="3459">
                <a:solidFill>
                  <a:srgbClr val="004AAD"/>
                </a:solidFill>
                <a:latin typeface="Montserrat Classic Bold"/>
              </a:rPr>
              <a:t>Carrying tools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Never secure the tools in the pocket.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Always use a properly designed tool belt.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Try to secure the tool with a thin rope to avoid trip hazards.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969154" y="2119171"/>
            <a:ext cx="6723421" cy="6139167"/>
          </a:xfrm>
          <a:custGeom>
            <a:avLst/>
            <a:gdLst/>
            <a:ahLst/>
            <a:cxnLst/>
            <a:rect l="l" t="t" r="r" b="b"/>
            <a:pathLst>
              <a:path w="6723421" h="6139167">
                <a:moveTo>
                  <a:pt x="0" y="0"/>
                </a:moveTo>
                <a:lnTo>
                  <a:pt x="6723421" y="0"/>
                </a:lnTo>
                <a:lnTo>
                  <a:pt x="6723421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66228" y="2062233"/>
            <a:ext cx="5893072" cy="6162535"/>
          </a:xfrm>
          <a:custGeom>
            <a:avLst/>
            <a:gdLst/>
            <a:ahLst/>
            <a:cxnLst/>
            <a:rect l="l" t="t" r="r" b="b"/>
            <a:pathLst>
              <a:path w="5893072" h="6162535">
                <a:moveTo>
                  <a:pt x="0" y="0"/>
                </a:moveTo>
                <a:lnTo>
                  <a:pt x="5893072" y="0"/>
                </a:lnTo>
                <a:lnTo>
                  <a:pt x="5893072" y="6162534"/>
                </a:lnTo>
                <a:lnTo>
                  <a:pt x="0" y="6162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60" b="-136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3699" y="2388999"/>
            <a:ext cx="10014051" cy="402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  </a:t>
            </a:r>
            <a:r>
              <a:rPr lang="en-US" sz="3459">
                <a:solidFill>
                  <a:srgbClr val="004AAD"/>
                </a:solidFill>
                <a:latin typeface="Montserrat Classic Bold"/>
              </a:rPr>
              <a:t>Unsecured tools or machine parts: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leaving the tools purposely without securing can fall due to wind, vibration, sudden movement or hosing down for cleaning purposes.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74722" y="1709296"/>
            <a:ext cx="6534491" cy="7360451"/>
          </a:xfrm>
          <a:custGeom>
            <a:avLst/>
            <a:gdLst/>
            <a:ahLst/>
            <a:cxnLst/>
            <a:rect l="l" t="t" r="r" b="b"/>
            <a:pathLst>
              <a:path w="6534491" h="7360451">
                <a:moveTo>
                  <a:pt x="0" y="0"/>
                </a:moveTo>
                <a:lnTo>
                  <a:pt x="6534491" y="0"/>
                </a:lnTo>
                <a:lnTo>
                  <a:pt x="6534491" y="7360451"/>
                </a:lnTo>
                <a:lnTo>
                  <a:pt x="0" y="736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3699" y="2388999"/>
            <a:ext cx="10014051" cy="53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   </a:t>
            </a:r>
            <a:r>
              <a:rPr lang="en-US" sz="3459">
                <a:solidFill>
                  <a:srgbClr val="004AAD"/>
                </a:solidFill>
                <a:latin typeface="Montserrat Classic Bold"/>
              </a:rPr>
              <a:t>Small Tools and Parts: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Placing small hand tools or machine parts on open grating floors can cause it to fall down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Provide a proper toolbox or floor support or blanket to prevent small materials from rolling and falling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3191148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32733" y="1630650"/>
            <a:ext cx="6347141" cy="7025700"/>
          </a:xfrm>
          <a:custGeom>
            <a:avLst/>
            <a:gdLst/>
            <a:ahLst/>
            <a:cxnLst/>
            <a:rect l="l" t="t" r="r" b="b"/>
            <a:pathLst>
              <a:path w="6347141" h="7025700">
                <a:moveTo>
                  <a:pt x="0" y="0"/>
                </a:moveTo>
                <a:lnTo>
                  <a:pt x="6347141" y="0"/>
                </a:lnTo>
                <a:lnTo>
                  <a:pt x="6347141" y="7025700"/>
                </a:lnTo>
                <a:lnTo>
                  <a:pt x="0" y="702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3699" y="1273638"/>
            <a:ext cx="10817111" cy="673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62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   </a:t>
            </a:r>
            <a:r>
              <a:rPr lang="en-US" sz="3459">
                <a:solidFill>
                  <a:srgbClr val="004AAD"/>
                </a:solidFill>
                <a:latin typeface="Montserrat Classic Bold"/>
              </a:rPr>
              <a:t>Using hand tools at height: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Excessive force will cause the spanner slipping off a nut and will lead the tools to fall down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Defective hand tools can also cause it to slip and fall down</a:t>
            </a:r>
          </a:p>
          <a:p>
            <a:pPr marL="747013" lvl="1" indent="-373507" algn="just">
              <a:lnSpc>
                <a:spcPts val="5362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Hand tools shall be secured with a small rope attached to the wrist to prevent it from accidentally falling</a:t>
            </a:r>
          </a:p>
          <a:p>
            <a:pPr algn="just">
              <a:lnSpc>
                <a:spcPts val="5362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836" y="373248"/>
            <a:ext cx="1255702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Falling Object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1482" y="2208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6998580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22140" y="543075"/>
            <a:ext cx="832493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Checklist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83799" y="40622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308" y="2235063"/>
            <a:ext cx="17039385" cy="574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0423" lvl="1" indent="-365211" algn="just">
              <a:lnSpc>
                <a:spcPts val="5717"/>
              </a:lnSpc>
              <a:buFont typeface="Arial"/>
              <a:buChar char="•"/>
            </a:pPr>
            <a:r>
              <a:rPr lang="en-US" sz="3383">
                <a:solidFill>
                  <a:srgbClr val="004AAD"/>
                </a:solidFill>
                <a:latin typeface="Montserrat Classic Bold"/>
              </a:rPr>
              <a:t>Are practical control measures in place to eliminate or reduce the risk of falling?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 Have you identified potential or existing hazards and assessed the risks of anyone falling from heights?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 Have you considered alternative ways of carrying out the work?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Have you assessed whether a fall would be broken before hitting the ground/other structure? </a:t>
            </a:r>
          </a:p>
          <a:p>
            <a:pPr algn="just">
              <a:lnSpc>
                <a:spcPts val="5717"/>
              </a:lnSpc>
            </a:pPr>
            <a:endParaRPr lang="en-US" sz="3383">
              <a:solidFill>
                <a:srgbClr val="004AAD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6998580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22140" y="543075"/>
            <a:ext cx="832493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Checklist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83799" y="40622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308" y="2235063"/>
            <a:ext cx="17039385" cy="429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0423" lvl="1" indent="-365211" algn="just">
              <a:lnSpc>
                <a:spcPts val="5717"/>
              </a:lnSpc>
              <a:buFont typeface="Arial"/>
              <a:buChar char="•"/>
            </a:pPr>
            <a:r>
              <a:rPr lang="en-US" sz="3383">
                <a:solidFill>
                  <a:srgbClr val="004AAD"/>
                </a:solidFill>
                <a:latin typeface="Montserrat Classic Bold"/>
              </a:rPr>
              <a:t>Is there safe access and egress to work being performed at heights?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Have you checked the stairs?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Have you checked the walkways?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Have you checked the ladders?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Have you checked mechanical lifts?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Are work areas free of obstructions?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16271" y="1591000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09777" y="8747337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94024" y="397999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5114" y="1724214"/>
            <a:ext cx="17012804" cy="426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 Bold"/>
              </a:rPr>
              <a:t>Working at Height </a:t>
            </a:r>
            <a:r>
              <a:rPr lang="en-US" sz="3549">
                <a:solidFill>
                  <a:srgbClr val="004AAD"/>
                </a:solidFill>
                <a:latin typeface="Montserrat Classic"/>
              </a:rPr>
              <a:t>means:</a:t>
            </a:r>
          </a:p>
          <a:p>
            <a:pPr algn="just">
              <a:lnSpc>
                <a:spcPts val="4827"/>
              </a:lnSpc>
            </a:pPr>
            <a:endParaRPr lang="en-US" sz="3549">
              <a:solidFill>
                <a:srgbClr val="004AAD"/>
              </a:solidFill>
              <a:latin typeface="Montserrat Classic"/>
            </a:endParaRPr>
          </a:p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"/>
              </a:rPr>
              <a:t>Working on temporary or permanent structures that are greater than 1.8 meters above the ground or floor level</a:t>
            </a:r>
          </a:p>
          <a:p>
            <a:pPr marL="766444" lvl="1" indent="-383222" algn="just">
              <a:lnSpc>
                <a:spcPts val="4827"/>
              </a:lnSpc>
              <a:buFont typeface="Arial"/>
              <a:buChar char="•"/>
            </a:pPr>
            <a:r>
              <a:rPr lang="en-US" sz="3549">
                <a:solidFill>
                  <a:srgbClr val="004AAD"/>
                </a:solidFill>
                <a:latin typeface="Montserrat Classic"/>
              </a:rPr>
              <a:t>Some potential hazards for those involved due to the height above grade whilst it also carries a potential risk for those directly below the work site.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1608" y="737036"/>
            <a:ext cx="8201250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Definition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6998580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22140" y="543075"/>
            <a:ext cx="8324939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Checklist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83799" y="40622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7543" y="2235063"/>
            <a:ext cx="17240150" cy="501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 Bold"/>
              </a:rPr>
              <a:t>Have people working at heights been given adequate information, instruction and training?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Have you been vigilant in ensuring that safe work practices are in place?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 Have you taken all practical steps to prevent falls?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Have you got fall prevention systems in place? </a:t>
            </a:r>
          </a:p>
          <a:p>
            <a:pPr algn="just">
              <a:lnSpc>
                <a:spcPts val="5717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&gt; Have you considered alternative ways to do the work? </a:t>
            </a:r>
          </a:p>
          <a:p>
            <a:pPr algn="just">
              <a:lnSpc>
                <a:spcPts val="5717"/>
              </a:lnSpc>
            </a:pPr>
            <a:endParaRPr lang="en-US" sz="3383">
              <a:solidFill>
                <a:srgbClr val="004AAD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619526" y="1558731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4886" y="1859744"/>
            <a:ext cx="16644414" cy="341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35"/>
              </a:lnSpc>
            </a:pPr>
            <a:r>
              <a:rPr lang="en-US" sz="3383">
                <a:solidFill>
                  <a:srgbClr val="004AAD"/>
                </a:solidFill>
                <a:latin typeface="Montserrat Classic"/>
              </a:rPr>
              <a:t>Reducing accidents in the workplace is a sound management practice. Not only it will make your workforce happier, but will also save your money through improved output and will reduce the risk of fines and compensation claims.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08" y="9461896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77903" y="475471"/>
            <a:ext cx="10263636" cy="55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155">
                <a:solidFill>
                  <a:srgbClr val="004AAD"/>
                </a:solidFill>
                <a:latin typeface="Montserrat Classic Bold"/>
              </a:rPr>
              <a:t>SUMMARY OF THE HSE PRESETATION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65406" y="8450416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5289" y="3115469"/>
            <a:ext cx="8925026" cy="3457443"/>
          </a:xfrm>
          <a:custGeom>
            <a:avLst/>
            <a:gdLst/>
            <a:ahLst/>
            <a:cxnLst/>
            <a:rect l="l" t="t" r="r" b="b"/>
            <a:pathLst>
              <a:path w="8925026" h="3457443">
                <a:moveTo>
                  <a:pt x="0" y="0"/>
                </a:moveTo>
                <a:lnTo>
                  <a:pt x="8925026" y="0"/>
                </a:lnTo>
                <a:lnTo>
                  <a:pt x="8925026" y="3457443"/>
                </a:lnTo>
                <a:lnTo>
                  <a:pt x="0" y="3457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25759">
            <a:off x="7878598" y="214985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209367" y="7754995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00406" y="1181100"/>
            <a:ext cx="13864595" cy="111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7"/>
              </a:lnSpc>
            </a:pPr>
            <a:r>
              <a:rPr lang="en-US" sz="8337">
                <a:solidFill>
                  <a:srgbClr val="004AAD"/>
                </a:solidFill>
                <a:latin typeface="Montserrat Classic Bold"/>
              </a:rPr>
              <a:t>REPOST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0406" y="7105061"/>
            <a:ext cx="13864595" cy="89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8"/>
              </a:lnSpc>
            </a:pPr>
            <a:r>
              <a:rPr lang="en-US" sz="6638">
                <a:solidFill>
                  <a:srgbClr val="004AAD"/>
                </a:solidFill>
                <a:latin typeface="Montserrat Classic Bold"/>
              </a:rPr>
              <a:t>WITH YOUR NETWORK!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04249" y="838740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37202" y="214985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8060" y="9466769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04249" y="838740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62611" y="838740"/>
            <a:ext cx="9218793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Causes of Falling from Height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19991" y="1936763"/>
            <a:ext cx="14390014" cy="53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Engineering factors – missing guardrails and safety harnesses, unreliable or unstable scaffoldings, floors, ladders;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Process factors – mistakes in method statements or operation procedures;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Psychological factors – fear, coordination impairment, careless moves, unsafe behavior;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Weather factors – strong wind, extremely hot or cold temperature, rain, snow, fog, ice.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334561" y="1993394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205" y="2274157"/>
            <a:ext cx="14653097" cy="6283193"/>
          </a:xfrm>
          <a:custGeom>
            <a:avLst/>
            <a:gdLst/>
            <a:ahLst/>
            <a:cxnLst/>
            <a:rect l="l" t="t" r="r" b="b"/>
            <a:pathLst>
              <a:path w="14653097" h="6283193">
                <a:moveTo>
                  <a:pt x="0" y="0"/>
                </a:moveTo>
                <a:lnTo>
                  <a:pt x="14653097" y="0"/>
                </a:lnTo>
                <a:lnTo>
                  <a:pt x="14653097" y="6283192"/>
                </a:lnTo>
                <a:lnTo>
                  <a:pt x="0" y="6283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8060" y="9466769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04249" y="838740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62611" y="838740"/>
            <a:ext cx="9218793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Working at Height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37202" y="214985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8060" y="9466769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14723" y="31274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4" tooltip="https://www.hseprof.com"/>
              </a:rPr>
              <a:t>DOWNLOAD HSE DOCS FROM 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80066" y="312743"/>
            <a:ext cx="9218793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Working at Height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060" y="1722442"/>
            <a:ext cx="17370557" cy="606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Personnel should have suitable PPE, information, instruction,   training, and supervision.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Suitable and effective measures must be taken to prevent any person falling from a distance likely to cause injury.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Suitable and effective measures must be taken to prevent them being struck by falling objects likely to cause injury.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Areas of risk exist proper warning signs must be posted.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far as practicable every tank, pit, structure and traffic route over or crossed must be securely covered and fenced.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6766455" y="2248986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9" y="0"/>
                </a:lnTo>
                <a:lnTo>
                  <a:pt x="10884489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9313" y="2095928"/>
            <a:ext cx="15589987" cy="7527473"/>
          </a:xfrm>
          <a:custGeom>
            <a:avLst/>
            <a:gdLst/>
            <a:ahLst/>
            <a:cxnLst/>
            <a:rect l="l" t="t" r="r" b="b"/>
            <a:pathLst>
              <a:path w="15589987" h="7527473">
                <a:moveTo>
                  <a:pt x="0" y="0"/>
                </a:moveTo>
                <a:lnTo>
                  <a:pt x="15589987" y="0"/>
                </a:lnTo>
                <a:lnTo>
                  <a:pt x="15589987" y="7527473"/>
                </a:lnTo>
                <a:lnTo>
                  <a:pt x="0" y="7527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814723" y="31274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53963" y="312743"/>
            <a:ext cx="8737973" cy="178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Working at Height</a:t>
            </a:r>
          </a:p>
          <a:p>
            <a:pPr algn="ctr">
              <a:lnSpc>
                <a:spcPts val="3459"/>
              </a:lnSpc>
            </a:pPr>
            <a:endParaRPr lang="en-US" sz="3459">
              <a:solidFill>
                <a:srgbClr val="004AAD"/>
              </a:solidFill>
              <a:latin typeface="Montserrat Classic Bold"/>
            </a:endParaRPr>
          </a:p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Working on scaffolding</a:t>
            </a:r>
          </a:p>
          <a:p>
            <a:pPr algn="ctr">
              <a:lnSpc>
                <a:spcPts val="3459"/>
              </a:lnSpc>
            </a:pPr>
            <a:endParaRPr lang="en-US" sz="3459">
              <a:solidFill>
                <a:srgbClr val="004AAD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837202" y="214985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0"/>
                </a:lnTo>
                <a:lnTo>
                  <a:pt x="0" y="88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77715" y="1521388"/>
            <a:ext cx="7541833" cy="8226399"/>
          </a:xfrm>
          <a:custGeom>
            <a:avLst/>
            <a:gdLst/>
            <a:ahLst/>
            <a:cxnLst/>
            <a:rect l="l" t="t" r="r" b="b"/>
            <a:pathLst>
              <a:path w="7541833" h="8226399">
                <a:moveTo>
                  <a:pt x="0" y="0"/>
                </a:moveTo>
                <a:lnTo>
                  <a:pt x="7541833" y="0"/>
                </a:lnTo>
                <a:lnTo>
                  <a:pt x="7541833" y="8226400"/>
                </a:lnTo>
                <a:lnTo>
                  <a:pt x="0" y="822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2123" y="1947333"/>
            <a:ext cx="9567151" cy="53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Working in height excess of 2 meters above the ground or deck ( or over the side ) special precautions must be taken to ensure the personnel safety.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Protection of anyone who may be below the work site.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Cordon off the area below - to prevent personnel injury or anything drop.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14723" y="312743"/>
            <a:ext cx="5793894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25698" y="219263"/>
            <a:ext cx="4499601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Signs and Barricade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5759">
            <a:off x="7303898" y="1814242"/>
            <a:ext cx="10884489" cy="8846121"/>
          </a:xfrm>
          <a:custGeom>
            <a:avLst/>
            <a:gdLst/>
            <a:ahLst/>
            <a:cxnLst/>
            <a:rect l="l" t="t" r="r" b="b"/>
            <a:pathLst>
              <a:path w="10884489" h="8846121">
                <a:moveTo>
                  <a:pt x="0" y="0"/>
                </a:moveTo>
                <a:lnTo>
                  <a:pt x="10884488" y="0"/>
                </a:lnTo>
                <a:lnTo>
                  <a:pt x="10884488" y="8846121"/>
                </a:lnTo>
                <a:lnTo>
                  <a:pt x="0" y="88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4675" y="1716962"/>
            <a:ext cx="5603657" cy="7832621"/>
          </a:xfrm>
          <a:custGeom>
            <a:avLst/>
            <a:gdLst/>
            <a:ahLst/>
            <a:cxnLst/>
            <a:rect l="l" t="t" r="r" b="b"/>
            <a:pathLst>
              <a:path w="5603657" h="7832621">
                <a:moveTo>
                  <a:pt x="0" y="0"/>
                </a:moveTo>
                <a:lnTo>
                  <a:pt x="5603657" y="0"/>
                </a:lnTo>
                <a:lnTo>
                  <a:pt x="5603657" y="7832621"/>
                </a:lnTo>
                <a:lnTo>
                  <a:pt x="0" y="783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0402" y="276764"/>
            <a:ext cx="567919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AD"/>
                </a:solidFill>
                <a:latin typeface="Montserrat Classic Bold Italics"/>
              </a:rPr>
              <a:t>www.hseprof.com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46142" y="391064"/>
            <a:ext cx="5113406" cy="8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6"/>
              </a:lnSpc>
            </a:pPr>
            <a:r>
              <a:rPr lang="en-US" sz="3116" u="sng">
                <a:solidFill>
                  <a:srgbClr val="004AAD"/>
                </a:solidFill>
                <a:latin typeface="Montserrat Classic Bold"/>
                <a:hlinkClick r:id="rId5" tooltip="https://www.hseprof.com"/>
              </a:rPr>
              <a:t>DOWNLOAD HSE DOCS FROM HSEPROF.COM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53600" y="391064"/>
            <a:ext cx="7828682" cy="4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3459">
                <a:solidFill>
                  <a:srgbClr val="004AAD"/>
                </a:solidFill>
                <a:latin typeface="Montserrat Classic Bold"/>
              </a:rPr>
              <a:t>Personal Protective Equipment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0402" y="2051306"/>
            <a:ext cx="10366667" cy="470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Personnel Protective Equipment: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Appropriate personnel equipment must be used such as safety helmet, toe cap boot or shoes, coverall, safety harness etc.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Make sure that the clothing must be neat fitting.</a:t>
            </a:r>
          </a:p>
          <a:p>
            <a:pPr marL="747013" lvl="1" indent="-373507">
              <a:lnSpc>
                <a:spcPts val="5328"/>
              </a:lnSpc>
              <a:buFont typeface="Arial"/>
              <a:buChar char="•"/>
            </a:pPr>
            <a:r>
              <a:rPr lang="en-US" sz="3459">
                <a:solidFill>
                  <a:srgbClr val="004AAD"/>
                </a:solidFill>
                <a:latin typeface="Montserrat Classic"/>
              </a:rPr>
              <a:t>Use the chin strap of the helmet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Microsoft Office PowerPoint</Application>
  <PresentationFormat>Custom</PresentationFormat>
  <Paragraphs>213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Montserrat Classic Bold Italics</vt:lpstr>
      <vt:lpstr>Montserrat Classic</vt:lpstr>
      <vt:lpstr>Calibri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HSE Presentation on Working at Heights </dc:title>
  <cp:lastModifiedBy>Khuda Bux</cp:lastModifiedBy>
  <cp:revision>2</cp:revision>
  <dcterms:created xsi:type="dcterms:W3CDTF">2006-08-16T00:00:00Z</dcterms:created>
  <dcterms:modified xsi:type="dcterms:W3CDTF">2023-09-18T06:45:45Z</dcterms:modified>
  <dc:identifier>DAFuw8yIQx0</dc:identifier>
</cp:coreProperties>
</file>